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0" r:id="rId4"/>
  </p:sldMasterIdLst>
  <p:notesMasterIdLst>
    <p:notesMasterId r:id="rId19"/>
  </p:notesMasterIdLst>
  <p:handoutMasterIdLst>
    <p:handoutMasterId r:id="rId20"/>
  </p:handoutMasterIdLst>
  <p:sldIdLst>
    <p:sldId id="449" r:id="rId5"/>
    <p:sldId id="450" r:id="rId6"/>
    <p:sldId id="451" r:id="rId7"/>
    <p:sldId id="452" r:id="rId8"/>
    <p:sldId id="453" r:id="rId9"/>
    <p:sldId id="454" r:id="rId10"/>
    <p:sldId id="455" r:id="rId11"/>
    <p:sldId id="456" r:id="rId12"/>
    <p:sldId id="457" r:id="rId13"/>
    <p:sldId id="458" r:id="rId14"/>
    <p:sldId id="459" r:id="rId15"/>
    <p:sldId id="460" r:id="rId16"/>
    <p:sldId id="461" r:id="rId17"/>
    <p:sldId id="462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>
          <p15:clr>
            <a:srgbClr val="A4A3A4"/>
          </p15:clr>
        </p15:guide>
        <p15:guide id="2" orient="horz" pos="764">
          <p15:clr>
            <a:srgbClr val="A4A3A4"/>
          </p15:clr>
        </p15:guide>
        <p15:guide id="3" orient="horz" pos="3544">
          <p15:clr>
            <a:srgbClr val="A4A3A4"/>
          </p15:clr>
        </p15:guide>
        <p15:guide id="4" orient="horz" pos="2159">
          <p15:clr>
            <a:srgbClr val="A4A3A4"/>
          </p15:clr>
        </p15:guide>
        <p15:guide id="5" orient="horz" pos="1374">
          <p15:clr>
            <a:srgbClr val="A4A3A4"/>
          </p15:clr>
        </p15:guide>
        <p15:guide id="6" orient="horz" pos="3699">
          <p15:clr>
            <a:srgbClr val="A4A3A4"/>
          </p15:clr>
        </p15:guide>
        <p15:guide id="7" orient="horz" pos="1151">
          <p15:clr>
            <a:srgbClr val="A4A3A4"/>
          </p15:clr>
        </p15:guide>
        <p15:guide id="8" pos="2922">
          <p15:clr>
            <a:srgbClr val="A4A3A4"/>
          </p15:clr>
        </p15:guide>
        <p15:guide id="9" pos="391">
          <p15:clr>
            <a:srgbClr val="A4A3A4"/>
          </p15:clr>
        </p15:guide>
        <p15:guide id="10" pos="3158">
          <p15:clr>
            <a:srgbClr val="A4A3A4"/>
          </p15:clr>
        </p15:guide>
        <p15:guide id="11" pos="5474">
          <p15:clr>
            <a:srgbClr val="A4A3A4"/>
          </p15:clr>
        </p15:guide>
        <p15:guide id="12" pos="3987">
          <p15:clr>
            <a:srgbClr val="A4A3A4"/>
          </p15:clr>
        </p15:guide>
        <p15:guide id="13" pos="218">
          <p15:clr>
            <a:srgbClr val="A4A3A4"/>
          </p15:clr>
        </p15:guide>
        <p15:guide id="14" pos="257">
          <p15:clr>
            <a:srgbClr val="A4A3A4"/>
          </p15:clr>
        </p15:guide>
        <p15:guide id="15" pos="5107">
          <p15:clr>
            <a:srgbClr val="A4A3A4"/>
          </p15:clr>
        </p15:guide>
        <p15:guide id="16" pos="5166">
          <p15:clr>
            <a:srgbClr val="A4A3A4"/>
          </p15:clr>
        </p15:guide>
        <p15:guide id="17" pos="485">
          <p15:clr>
            <a:srgbClr val="A4A3A4"/>
          </p15:clr>
        </p15:guide>
        <p15:guide id="18" orient="horz" pos="1167">
          <p15:clr>
            <a:srgbClr val="A4A3A4"/>
          </p15:clr>
        </p15:guide>
        <p15:guide id="19" pos="2962">
          <p15:clr>
            <a:srgbClr val="A4A3A4"/>
          </p15:clr>
        </p15:guide>
        <p15:guide id="20" pos="258">
          <p15:clr>
            <a:srgbClr val="A4A3A4"/>
          </p15:clr>
        </p15:guide>
        <p15:guide id="21" pos="544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64" clrIdx="0"/>
  <p:cmAuthor id="2" name="Jillian Baum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64547"/>
    <a:srgbClr val="666666"/>
    <a:srgbClr val="B22746"/>
    <a:srgbClr val="A3C644"/>
    <a:srgbClr val="E6E6E6"/>
    <a:srgbClr val="CCCCCC"/>
    <a:srgbClr val="999999"/>
    <a:srgbClr val="2FC2D9"/>
    <a:srgbClr val="1A9CB0"/>
    <a:srgbClr val="4444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96" autoAdjust="0"/>
    <p:restoredTop sz="96719" autoAdjust="0"/>
  </p:normalViewPr>
  <p:slideViewPr>
    <p:cSldViewPr snapToGrid="0">
      <p:cViewPr varScale="1">
        <p:scale>
          <a:sx n="105" d="100"/>
          <a:sy n="105" d="100"/>
        </p:scale>
        <p:origin x="1376" y="200"/>
      </p:cViewPr>
      <p:guideLst>
        <p:guide orient="horz" pos="373"/>
        <p:guide orient="horz" pos="764"/>
        <p:guide orient="horz" pos="3544"/>
        <p:guide orient="horz" pos="2159"/>
        <p:guide orient="horz" pos="1374"/>
        <p:guide orient="horz" pos="3699"/>
        <p:guide orient="horz" pos="1151"/>
        <p:guide pos="2922"/>
        <p:guide pos="391"/>
        <p:guide pos="3158"/>
        <p:guide pos="5474"/>
        <p:guide pos="3987"/>
        <p:guide pos="218"/>
        <p:guide pos="257"/>
        <p:guide pos="5107"/>
        <p:guide pos="5166"/>
        <p:guide pos="485"/>
        <p:guide orient="horz" pos="1167"/>
        <p:guide pos="2962"/>
        <p:guide pos="258"/>
        <p:guide pos="5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E9BF7-95E4-A242-BA1D-05FDCF603BE6}" type="datetime1">
              <a:rPr lang="en-US" smtClean="0"/>
              <a:t>5/13/19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DC95D-4A3A-7D4E-AF7C-745F2732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4561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tiff>
</file>

<file path=ppt/media/image11.png>
</file>

<file path=ppt/media/image12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5DBCB1-0306-AD41-9452-11E7C08D5C04}" type="datetime1">
              <a:rPr lang="en-US" smtClean="0"/>
              <a:t>5/13/19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E90029-A909-AD4E-9775-A0D64990AD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72081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31825" y="5455612"/>
            <a:ext cx="6400800" cy="381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MONTH </a:t>
            </a:r>
            <a:r>
              <a:rPr lang="en-US" dirty="0" err="1"/>
              <a:t>DAte</a:t>
            </a:r>
            <a:r>
              <a:rPr lang="en-US" dirty="0"/>
              <a:t>, YEAR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631825" y="4466209"/>
            <a:ext cx="3382957" cy="360099"/>
          </a:xfrm>
          <a:prstGeom prst="rect">
            <a:avLst/>
          </a:prstGeom>
          <a:solidFill>
            <a:schemeClr val="accent2"/>
          </a:solidFill>
        </p:spPr>
        <p:txBody>
          <a:bodyPr wrap="none" tIns="36576">
            <a:spAutoFit/>
          </a:bodyPr>
          <a:lstStyle>
            <a:lvl1pPr marL="0" indent="0">
              <a:spcBef>
                <a:spcPts val="0"/>
              </a:spcBef>
              <a:buFontTx/>
              <a:buNone/>
              <a:defRPr sz="1800" cap="all" baseline="0">
                <a:solidFill>
                  <a:srgbClr val="FFFFFF"/>
                </a:solidFill>
                <a:latin typeface="Arial Black"/>
                <a:cs typeface="Arial Black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27880" y="504826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9" hasCustomPrompt="1"/>
          </p:nvPr>
        </p:nvSpPr>
        <p:spPr>
          <a:xfrm>
            <a:off x="2286351" y="504825"/>
            <a:ext cx="1411591" cy="458881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2073088" y="571499"/>
            <a:ext cx="0" cy="347382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8"/>
            <a:ext cx="6910388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tx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268741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9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anchor="t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r>
              <a:rPr lang="en-US" dirty="0"/>
              <a:t>Background Image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8"/>
            <a:ext cx="6910388" cy="618118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2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6000">
                <a:latin typeface="Arial Black"/>
                <a:cs typeface="Arial Black"/>
              </a:defRPr>
            </a:lvl2pPr>
            <a:lvl3pPr>
              <a:defRPr sz="6000">
                <a:latin typeface="Arial Black"/>
                <a:cs typeface="Arial Black"/>
              </a:defRPr>
            </a:lvl3pPr>
            <a:lvl4pPr>
              <a:defRPr sz="6000">
                <a:latin typeface="Arial Black"/>
                <a:cs typeface="Arial Black"/>
              </a:defRPr>
            </a:lvl4pPr>
            <a:lvl5pPr>
              <a:defRPr sz="60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31825" y="4453468"/>
            <a:ext cx="6488113" cy="3749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8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1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31825" y="5459483"/>
            <a:ext cx="3649662" cy="3730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MONTH DATE, YEAR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8" hasCustomPrompt="1"/>
          </p:nvPr>
        </p:nvSpPr>
        <p:spPr>
          <a:xfrm>
            <a:off x="627880" y="504826"/>
            <a:ext cx="1243502" cy="458237"/>
          </a:xfrm>
          <a:prstGeom prst="rect">
            <a:avLst/>
          </a:prstGeom>
        </p:spPr>
        <p:txBody>
          <a:bodyPr vert="horz" lIns="68580" tIns="34290" rIns="68580" bIns="34290"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369008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34845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5416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40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/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459"/>
          <a:stretch/>
        </p:blipFill>
        <p:spPr>
          <a:xfrm flipH="1">
            <a:off x="0" y="0"/>
            <a:ext cx="9144000" cy="6858002"/>
          </a:xfrm>
        </p:spPr>
      </p:pic>
      <p:sp>
        <p:nvSpPr>
          <p:cNvPr id="2" name="Text Placeholder 1"/>
          <p:cNvSpPr>
            <a:spLocks noGrp="1"/>
          </p:cNvSpPr>
          <p:nvPr>
            <p:ph type="body" sz="quarter" idx="15"/>
          </p:nvPr>
        </p:nvSpPr>
        <p:spPr>
          <a:xfrm>
            <a:off x="631825" y="2075578"/>
            <a:ext cx="6910388" cy="609398"/>
          </a:xfrm>
        </p:spPr>
        <p:txBody>
          <a:bodyPr/>
          <a:lstStyle/>
          <a:p>
            <a:r>
              <a:rPr lang="en-US" dirty="0"/>
              <a:t>Hidden Markov Models</a:t>
            </a:r>
            <a:endParaRPr lang="en-US" sz="41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March, 2019</a:t>
            </a:r>
          </a:p>
          <a:p>
            <a:endParaRPr 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66902607-9D93-9048-8B24-39F727CBF2F3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</p:sp>
    </p:spTree>
    <p:extLst>
      <p:ext uri="{BB962C8B-B14F-4D97-AF65-F5344CB8AC3E}">
        <p14:creationId xmlns:p14="http://schemas.microsoft.com/office/powerpoint/2010/main" val="11847657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0D492B-FF26-C24A-8F69-D80DE1C21E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Viterbi Algorithm</a:t>
            </a:r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B46BE7-DFFE-CE4D-8D0A-6649DB123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762" y="1262599"/>
            <a:ext cx="7940437" cy="5223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614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0D492B-FF26-C24A-8F69-D80DE1C21E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Viterbi Algorithm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F5B7FB-9E3C-FD42-85A6-562C9B474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530" y="1259315"/>
            <a:ext cx="8057558" cy="5263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8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899967A-252B-F147-A6D8-FB89DC14510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HMM For Sequence Alignment</a:t>
            </a:r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970DA5-7304-F640-8B40-65FD71F61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016" y="1044955"/>
            <a:ext cx="6644640" cy="5476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197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75A42-D2A7-224F-BA54-8A872312EB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HMM For Sequence Alignment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12A954-EF63-904E-A546-F4B0D8B4E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" y="3780643"/>
            <a:ext cx="9009888" cy="2927807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4C07387-78D7-3C45-B456-B45E0B9031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8586969"/>
              </p:ext>
            </p:extLst>
          </p:nvPr>
        </p:nvGraphicFramePr>
        <p:xfrm>
          <a:off x="1524000" y="1397000"/>
          <a:ext cx="6095997" cy="1854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299198606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72457733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4082877102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71685833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423723718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161667999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08945015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408687909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528415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A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C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D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E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F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AC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A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D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F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5896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D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--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C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C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101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-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-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E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D-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D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C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3415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C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E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--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-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C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1476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D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D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E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AA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D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3286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35901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3E75A42-D2A7-224F-BA54-8A872312EB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HMM For Sequence Alignment</a:t>
            </a:r>
            <a:endParaRPr lang="ru-RU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4C07387-78D7-3C45-B456-B45E0B90315A}"/>
              </a:ext>
            </a:extLst>
          </p:cNvPr>
          <p:cNvGraphicFramePr>
            <a:graphicFrameLocks noGrp="1"/>
          </p:cNvGraphicFramePr>
          <p:nvPr/>
        </p:nvGraphicFramePr>
        <p:xfrm>
          <a:off x="1524000" y="1397000"/>
          <a:ext cx="6095997" cy="185420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299198606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72457733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4082877102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71685833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423723718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161667999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089450158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408687909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3528415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A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C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D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E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F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AC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A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D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5"/>
                          </a:solidFill>
                        </a:rPr>
                        <a:t>F</a:t>
                      </a:r>
                      <a:endParaRPr lang="ru-RU" dirty="0">
                        <a:solidFill>
                          <a:schemeClr val="accent5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958966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D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--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C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C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0101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-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-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E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D-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D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7030A0"/>
                          </a:solidFill>
                        </a:rPr>
                        <a:t>C</a:t>
                      </a:r>
                      <a:endParaRPr lang="ru-RU" dirty="0">
                        <a:solidFill>
                          <a:srgbClr val="7030A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3415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C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E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--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-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C000"/>
                          </a:solidFill>
                        </a:rPr>
                        <a:t>C</a:t>
                      </a:r>
                      <a:endParaRPr lang="ru-RU" dirty="0">
                        <a:solidFill>
                          <a:srgbClr val="FFC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71476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D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D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E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AA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A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D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002060"/>
                          </a:solidFill>
                        </a:rPr>
                        <a:t>F</a:t>
                      </a:r>
                      <a:endParaRPr lang="ru-RU" dirty="0">
                        <a:solidFill>
                          <a:srgbClr val="00206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3286288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60A707EE-37F1-4548-B3C2-7C5E677A26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715512"/>
            <a:ext cx="9144000" cy="284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337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13AF60-DD18-5D4F-BDA2-F49987C4793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CG-Islands</a:t>
            </a:r>
            <a:endParaRPr lang="ru-RU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A195384-78D5-C743-9B81-CFD3D938C3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2221323"/>
              </p:ext>
            </p:extLst>
          </p:nvPr>
        </p:nvGraphicFramePr>
        <p:xfrm>
          <a:off x="97537" y="2452622"/>
          <a:ext cx="4376930" cy="308965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75386">
                  <a:extLst>
                    <a:ext uri="{9D8B030D-6E8A-4147-A177-3AD203B41FA5}">
                      <a16:colId xmlns:a16="http://schemas.microsoft.com/office/drawing/2014/main" val="2066575139"/>
                    </a:ext>
                  </a:extLst>
                </a:gridCol>
                <a:gridCol w="875386">
                  <a:extLst>
                    <a:ext uri="{9D8B030D-6E8A-4147-A177-3AD203B41FA5}">
                      <a16:colId xmlns:a16="http://schemas.microsoft.com/office/drawing/2014/main" val="3241575797"/>
                    </a:ext>
                  </a:extLst>
                </a:gridCol>
                <a:gridCol w="875386">
                  <a:extLst>
                    <a:ext uri="{9D8B030D-6E8A-4147-A177-3AD203B41FA5}">
                      <a16:colId xmlns:a16="http://schemas.microsoft.com/office/drawing/2014/main" val="385715785"/>
                    </a:ext>
                  </a:extLst>
                </a:gridCol>
                <a:gridCol w="875386">
                  <a:extLst>
                    <a:ext uri="{9D8B030D-6E8A-4147-A177-3AD203B41FA5}">
                      <a16:colId xmlns:a16="http://schemas.microsoft.com/office/drawing/2014/main" val="2908579377"/>
                    </a:ext>
                  </a:extLst>
                </a:gridCol>
                <a:gridCol w="875386">
                  <a:extLst>
                    <a:ext uri="{9D8B030D-6E8A-4147-A177-3AD203B41FA5}">
                      <a16:colId xmlns:a16="http://schemas.microsoft.com/office/drawing/2014/main" val="1192640561"/>
                    </a:ext>
                  </a:extLst>
                </a:gridCol>
              </a:tblGrid>
              <a:tr h="6179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G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T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0328196"/>
                  </a:ext>
                </a:extLst>
              </a:tr>
              <a:tr h="6179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0.053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0.079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0.127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0.036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5334380"/>
                  </a:ext>
                </a:extLst>
              </a:tr>
              <a:tr h="6179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0.037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0.058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0.058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0.041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1784969"/>
                  </a:ext>
                </a:extLst>
              </a:tr>
              <a:tr h="6179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G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0.035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0.075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0.081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0.026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0383917"/>
                  </a:ext>
                </a:extLst>
              </a:tr>
              <a:tr h="6179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T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0.024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0.105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0.115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0.050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0584099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9F109B92-608B-A846-86BD-DBA7D5FDC9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7091316"/>
              </p:ext>
            </p:extLst>
          </p:nvPr>
        </p:nvGraphicFramePr>
        <p:xfrm>
          <a:off x="4669535" y="2452621"/>
          <a:ext cx="4376930" cy="3089655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875386">
                  <a:extLst>
                    <a:ext uri="{9D8B030D-6E8A-4147-A177-3AD203B41FA5}">
                      <a16:colId xmlns:a16="http://schemas.microsoft.com/office/drawing/2014/main" val="2066575139"/>
                    </a:ext>
                  </a:extLst>
                </a:gridCol>
                <a:gridCol w="875386">
                  <a:extLst>
                    <a:ext uri="{9D8B030D-6E8A-4147-A177-3AD203B41FA5}">
                      <a16:colId xmlns:a16="http://schemas.microsoft.com/office/drawing/2014/main" val="3241575797"/>
                    </a:ext>
                  </a:extLst>
                </a:gridCol>
                <a:gridCol w="875386">
                  <a:extLst>
                    <a:ext uri="{9D8B030D-6E8A-4147-A177-3AD203B41FA5}">
                      <a16:colId xmlns:a16="http://schemas.microsoft.com/office/drawing/2014/main" val="385715785"/>
                    </a:ext>
                  </a:extLst>
                </a:gridCol>
                <a:gridCol w="875386">
                  <a:extLst>
                    <a:ext uri="{9D8B030D-6E8A-4147-A177-3AD203B41FA5}">
                      <a16:colId xmlns:a16="http://schemas.microsoft.com/office/drawing/2014/main" val="2908579377"/>
                    </a:ext>
                  </a:extLst>
                </a:gridCol>
                <a:gridCol w="875386">
                  <a:extLst>
                    <a:ext uri="{9D8B030D-6E8A-4147-A177-3AD203B41FA5}">
                      <a16:colId xmlns:a16="http://schemas.microsoft.com/office/drawing/2014/main" val="1192640561"/>
                    </a:ext>
                  </a:extLst>
                </a:gridCol>
              </a:tblGrid>
              <a:tr h="6179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G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T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0328196"/>
                  </a:ext>
                </a:extLst>
              </a:tr>
              <a:tr h="6179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A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0.087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0.058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0.084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0.061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5334380"/>
                  </a:ext>
                </a:extLst>
              </a:tr>
              <a:tr h="6179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C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0.067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0.063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0.017</a:t>
                      </a:r>
                      <a:endParaRPr lang="ru-RU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0.063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1784969"/>
                  </a:ext>
                </a:extLst>
              </a:tr>
              <a:tr h="6179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G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0.053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0.053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0.063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0.042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0383917"/>
                  </a:ext>
                </a:extLst>
              </a:tr>
              <a:tr h="617931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T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0.051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0.070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0.084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dirty="0"/>
                        <a:t>0.084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0584099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02E64BA-AA1E-1A4C-9EC6-EAE9502355D1}"/>
              </a:ext>
            </a:extLst>
          </p:cNvPr>
          <p:cNvSpPr txBox="1"/>
          <p:nvPr/>
        </p:nvSpPr>
        <p:spPr>
          <a:xfrm>
            <a:off x="1304544" y="1926336"/>
            <a:ext cx="2548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CG Island region</a:t>
            </a:r>
            <a:endParaRPr lang="ru-RU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1BFD4C-7F8C-AA47-A535-C6704DAB0F1B}"/>
              </a:ext>
            </a:extLst>
          </p:cNvPr>
          <p:cNvSpPr txBox="1"/>
          <p:nvPr/>
        </p:nvSpPr>
        <p:spPr>
          <a:xfrm>
            <a:off x="5583936" y="1926336"/>
            <a:ext cx="2548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non-CG Island region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8055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8E98B0-7269-B245-B519-AD06A8C4D5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Hidden Markov Model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3F530E-E988-0845-984A-54ED42ACEE59}"/>
              </a:ext>
            </a:extLst>
          </p:cNvPr>
          <p:cNvSpPr txBox="1"/>
          <p:nvPr/>
        </p:nvSpPr>
        <p:spPr>
          <a:xfrm>
            <a:off x="377952" y="1219200"/>
            <a:ext cx="766876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alphabet </a:t>
            </a:r>
            <a:r>
              <a:rPr lang="en-US" b="1" dirty="0"/>
              <a:t>𝛴</a:t>
            </a:r>
            <a:r>
              <a:rPr lang="en-US" dirty="0"/>
              <a:t> of emitted symbols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set </a:t>
            </a:r>
            <a:r>
              <a:rPr lang="en-US" b="1" i="1" dirty="0"/>
              <a:t>States</a:t>
            </a:r>
            <a:r>
              <a:rPr lang="en-US" dirty="0"/>
              <a:t> of </a:t>
            </a:r>
            <a:r>
              <a:rPr lang="en-US" b="1" dirty="0"/>
              <a:t>hidden states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i="1" dirty="0"/>
              <a:t>|States| x |States| </a:t>
            </a:r>
            <a:r>
              <a:rPr lang="en-US" dirty="0"/>
              <a:t>matrix transition = (</a:t>
            </a:r>
            <a:r>
              <a:rPr lang="en-US" dirty="0" err="1"/>
              <a:t>transition</a:t>
            </a:r>
            <a:r>
              <a:rPr lang="en-US" sz="1100" dirty="0" err="1"/>
              <a:t>l,k</a:t>
            </a:r>
            <a:r>
              <a:rPr lang="en-US" dirty="0"/>
              <a:t>) of </a:t>
            </a:r>
            <a:r>
              <a:rPr lang="en-US" b="1" dirty="0"/>
              <a:t>transition probabilities</a:t>
            </a:r>
            <a:r>
              <a:rPr lang="en-US" dirty="0"/>
              <a:t>, where </a:t>
            </a:r>
            <a:r>
              <a:rPr lang="en-US" i="1" dirty="0" err="1"/>
              <a:t>transition</a:t>
            </a:r>
            <a:r>
              <a:rPr lang="en-US" sz="1100" i="1" dirty="0" err="1"/>
              <a:t>l,k</a:t>
            </a:r>
            <a:r>
              <a:rPr lang="en-US" dirty="0"/>
              <a:t> represents the probability of moving form state </a:t>
            </a:r>
            <a:r>
              <a:rPr lang="en-US" b="1" i="1" dirty="0"/>
              <a:t>l</a:t>
            </a:r>
            <a:r>
              <a:rPr lang="en-US" dirty="0"/>
              <a:t> to state </a:t>
            </a:r>
            <a:r>
              <a:rPr lang="en-US" b="1" i="1" dirty="0"/>
              <a:t>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A </a:t>
            </a:r>
            <a:r>
              <a:rPr lang="en-US" b="1" dirty="0"/>
              <a:t>|States| x | 𝛴 | </a:t>
            </a:r>
            <a:r>
              <a:rPr lang="en-US" dirty="0"/>
              <a:t>matrix</a:t>
            </a:r>
            <a:r>
              <a:rPr lang="en-US" i="1" dirty="0"/>
              <a:t> Emission = (</a:t>
            </a:r>
            <a:r>
              <a:rPr lang="en-US" i="1" dirty="0" err="1"/>
              <a:t>emission</a:t>
            </a:r>
            <a:r>
              <a:rPr lang="en-US" sz="1100" i="1" dirty="0" err="1"/>
              <a:t>k</a:t>
            </a:r>
            <a:r>
              <a:rPr lang="en-US" i="1" dirty="0"/>
              <a:t> (b))</a:t>
            </a:r>
            <a:r>
              <a:rPr lang="en-US" dirty="0"/>
              <a:t> of emission probabilities, where </a:t>
            </a:r>
            <a:r>
              <a:rPr lang="en-US" i="1" dirty="0" err="1"/>
              <a:t>emission</a:t>
            </a:r>
            <a:r>
              <a:rPr lang="en-US" sz="1100" i="1" dirty="0" err="1"/>
              <a:t>k</a:t>
            </a:r>
            <a:r>
              <a:rPr lang="en-US" i="1" dirty="0"/>
              <a:t>(b)</a:t>
            </a:r>
            <a:r>
              <a:rPr lang="en-US" dirty="0"/>
              <a:t> represents the probability of emitting symbol </a:t>
            </a:r>
            <a:r>
              <a:rPr lang="en-US" b="1" i="1" dirty="0"/>
              <a:t>b</a:t>
            </a:r>
            <a:r>
              <a:rPr lang="en-US" i="1" dirty="0"/>
              <a:t> </a:t>
            </a:r>
            <a:r>
              <a:rPr lang="en-US" dirty="0"/>
              <a:t>from alphabet </a:t>
            </a:r>
            <a:r>
              <a:rPr lang="en-US" b="1" dirty="0"/>
              <a:t>𝛴 </a:t>
            </a:r>
            <a:r>
              <a:rPr lang="en-US" dirty="0"/>
              <a:t>when the HMM is in state </a:t>
            </a:r>
            <a:r>
              <a:rPr lang="en-US" b="1" i="1" dirty="0"/>
              <a:t>k</a:t>
            </a:r>
            <a:r>
              <a:rPr lang="en-US" i="1" dirty="0"/>
              <a:t>.</a:t>
            </a:r>
            <a:endParaRPr lang="ru-RU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90EB89-32B4-F24E-BEEA-7490B4867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864" y="3814036"/>
            <a:ext cx="3982212" cy="318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83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36D3C6E-1C76-F54D-9302-3D0A290D24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HMM for Heads or Tails Game</a:t>
            </a:r>
            <a:endParaRPr lang="ru-RU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DB6CFE1-5385-F44F-9ECD-54579085AF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0951719"/>
              </p:ext>
            </p:extLst>
          </p:nvPr>
        </p:nvGraphicFramePr>
        <p:xfrm>
          <a:off x="688848" y="1975106"/>
          <a:ext cx="3364992" cy="1628648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121664">
                  <a:extLst>
                    <a:ext uri="{9D8B030D-6E8A-4147-A177-3AD203B41FA5}">
                      <a16:colId xmlns:a16="http://schemas.microsoft.com/office/drawing/2014/main" val="4175390030"/>
                    </a:ext>
                  </a:extLst>
                </a:gridCol>
                <a:gridCol w="1121664">
                  <a:extLst>
                    <a:ext uri="{9D8B030D-6E8A-4147-A177-3AD203B41FA5}">
                      <a16:colId xmlns:a16="http://schemas.microsoft.com/office/drawing/2014/main" val="2733852204"/>
                    </a:ext>
                  </a:extLst>
                </a:gridCol>
                <a:gridCol w="1121664">
                  <a:extLst>
                    <a:ext uri="{9D8B030D-6E8A-4147-A177-3AD203B41FA5}">
                      <a16:colId xmlns:a16="http://schemas.microsoft.com/office/drawing/2014/main" val="1052071959"/>
                    </a:ext>
                  </a:extLst>
                </a:gridCol>
              </a:tblGrid>
              <a:tr h="537902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Heads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Tails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4001070"/>
                  </a:ext>
                </a:extLst>
              </a:tr>
              <a:tr h="5453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Fair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1/2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3093114"/>
                  </a:ext>
                </a:extLst>
              </a:tr>
              <a:tr h="5453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Biased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3/4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1/4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44747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906A440-0880-5743-A6F3-442E719B3590}"/>
              </a:ext>
            </a:extLst>
          </p:cNvPr>
          <p:cNvSpPr txBox="1"/>
          <p:nvPr/>
        </p:nvSpPr>
        <p:spPr>
          <a:xfrm>
            <a:off x="1928823" y="1438656"/>
            <a:ext cx="1067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Emission</a:t>
            </a:r>
            <a:endParaRPr lang="ru-RU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F28F72A-D5E9-804E-9A3E-7A6635A3CC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0433776"/>
              </p:ext>
            </p:extLst>
          </p:nvPr>
        </p:nvGraphicFramePr>
        <p:xfrm>
          <a:off x="5090160" y="1969009"/>
          <a:ext cx="3364992" cy="1628648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1121664">
                  <a:extLst>
                    <a:ext uri="{9D8B030D-6E8A-4147-A177-3AD203B41FA5}">
                      <a16:colId xmlns:a16="http://schemas.microsoft.com/office/drawing/2014/main" val="4175390030"/>
                    </a:ext>
                  </a:extLst>
                </a:gridCol>
                <a:gridCol w="1121664">
                  <a:extLst>
                    <a:ext uri="{9D8B030D-6E8A-4147-A177-3AD203B41FA5}">
                      <a16:colId xmlns:a16="http://schemas.microsoft.com/office/drawing/2014/main" val="2733852204"/>
                    </a:ext>
                  </a:extLst>
                </a:gridCol>
                <a:gridCol w="1121664">
                  <a:extLst>
                    <a:ext uri="{9D8B030D-6E8A-4147-A177-3AD203B41FA5}">
                      <a16:colId xmlns:a16="http://schemas.microsoft.com/office/drawing/2014/main" val="1052071959"/>
                    </a:ext>
                  </a:extLst>
                </a:gridCol>
              </a:tblGrid>
              <a:tr h="537902">
                <a:tc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Fair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Biased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4001070"/>
                  </a:ext>
                </a:extLst>
              </a:tr>
              <a:tr h="5453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Fair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9/10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1/10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3093114"/>
                  </a:ext>
                </a:extLst>
              </a:tr>
              <a:tr h="54537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Biased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9/10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447479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81FD152C-59B2-3D45-902E-0DE28DD10153}"/>
              </a:ext>
            </a:extLst>
          </p:cNvPr>
          <p:cNvSpPr txBox="1"/>
          <p:nvPr/>
        </p:nvSpPr>
        <p:spPr>
          <a:xfrm>
            <a:off x="6238695" y="1438656"/>
            <a:ext cx="1484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Transmission</a:t>
            </a:r>
            <a:endParaRPr lang="ru-R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4246DDA-05DB-8647-A9E2-D3E9CDC80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8141" y="3679443"/>
            <a:ext cx="3520554" cy="317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356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B90E245-9550-4748-AF3C-CB463818F3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Hidden Path</a:t>
            </a:r>
            <a:endParaRPr lang="ru-RU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4ACC031-870C-8D4D-95E1-5BF1EFE0A3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591254"/>
              </p:ext>
            </p:extLst>
          </p:nvPr>
        </p:nvGraphicFramePr>
        <p:xfrm>
          <a:off x="438912" y="1801876"/>
          <a:ext cx="8193024" cy="2692721"/>
        </p:xfrm>
        <a:graphic>
          <a:graphicData uri="http://schemas.openxmlformats.org/drawingml/2006/table">
            <a:tbl>
              <a:tblPr firstRow="1" firstCol="1" bandRow="1">
                <a:tableStyleId>{21E4AEA4-8DFA-4A89-87EB-49C32662AFE0}</a:tableStyleId>
              </a:tblPr>
              <a:tblGrid>
                <a:gridCol w="682752">
                  <a:extLst>
                    <a:ext uri="{9D8B030D-6E8A-4147-A177-3AD203B41FA5}">
                      <a16:colId xmlns:a16="http://schemas.microsoft.com/office/drawing/2014/main" val="1180001476"/>
                    </a:ext>
                  </a:extLst>
                </a:gridCol>
                <a:gridCol w="682752">
                  <a:extLst>
                    <a:ext uri="{9D8B030D-6E8A-4147-A177-3AD203B41FA5}">
                      <a16:colId xmlns:a16="http://schemas.microsoft.com/office/drawing/2014/main" val="2353743193"/>
                    </a:ext>
                  </a:extLst>
                </a:gridCol>
                <a:gridCol w="682752">
                  <a:extLst>
                    <a:ext uri="{9D8B030D-6E8A-4147-A177-3AD203B41FA5}">
                      <a16:colId xmlns:a16="http://schemas.microsoft.com/office/drawing/2014/main" val="2769344189"/>
                    </a:ext>
                  </a:extLst>
                </a:gridCol>
                <a:gridCol w="682752">
                  <a:extLst>
                    <a:ext uri="{9D8B030D-6E8A-4147-A177-3AD203B41FA5}">
                      <a16:colId xmlns:a16="http://schemas.microsoft.com/office/drawing/2014/main" val="3266694664"/>
                    </a:ext>
                  </a:extLst>
                </a:gridCol>
                <a:gridCol w="682752">
                  <a:extLst>
                    <a:ext uri="{9D8B030D-6E8A-4147-A177-3AD203B41FA5}">
                      <a16:colId xmlns:a16="http://schemas.microsoft.com/office/drawing/2014/main" val="121798058"/>
                    </a:ext>
                  </a:extLst>
                </a:gridCol>
                <a:gridCol w="682752">
                  <a:extLst>
                    <a:ext uri="{9D8B030D-6E8A-4147-A177-3AD203B41FA5}">
                      <a16:colId xmlns:a16="http://schemas.microsoft.com/office/drawing/2014/main" val="1903230327"/>
                    </a:ext>
                  </a:extLst>
                </a:gridCol>
                <a:gridCol w="682752">
                  <a:extLst>
                    <a:ext uri="{9D8B030D-6E8A-4147-A177-3AD203B41FA5}">
                      <a16:colId xmlns:a16="http://schemas.microsoft.com/office/drawing/2014/main" val="3421673670"/>
                    </a:ext>
                  </a:extLst>
                </a:gridCol>
                <a:gridCol w="682752">
                  <a:extLst>
                    <a:ext uri="{9D8B030D-6E8A-4147-A177-3AD203B41FA5}">
                      <a16:colId xmlns:a16="http://schemas.microsoft.com/office/drawing/2014/main" val="1908428439"/>
                    </a:ext>
                  </a:extLst>
                </a:gridCol>
                <a:gridCol w="682752">
                  <a:extLst>
                    <a:ext uri="{9D8B030D-6E8A-4147-A177-3AD203B41FA5}">
                      <a16:colId xmlns:a16="http://schemas.microsoft.com/office/drawing/2014/main" val="3520162132"/>
                    </a:ext>
                  </a:extLst>
                </a:gridCol>
                <a:gridCol w="682752">
                  <a:extLst>
                    <a:ext uri="{9D8B030D-6E8A-4147-A177-3AD203B41FA5}">
                      <a16:colId xmlns:a16="http://schemas.microsoft.com/office/drawing/2014/main" val="3937372448"/>
                    </a:ext>
                  </a:extLst>
                </a:gridCol>
                <a:gridCol w="682752">
                  <a:extLst>
                    <a:ext uri="{9D8B030D-6E8A-4147-A177-3AD203B41FA5}">
                      <a16:colId xmlns:a16="http://schemas.microsoft.com/office/drawing/2014/main" val="687878950"/>
                    </a:ext>
                  </a:extLst>
                </a:gridCol>
                <a:gridCol w="682752">
                  <a:extLst>
                    <a:ext uri="{9D8B030D-6E8A-4147-A177-3AD203B41FA5}">
                      <a16:colId xmlns:a16="http://schemas.microsoft.com/office/drawing/2014/main" val="954430104"/>
                    </a:ext>
                  </a:extLst>
                </a:gridCol>
              </a:tblGrid>
              <a:tr h="428418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4055457"/>
                  </a:ext>
                </a:extLst>
              </a:tr>
              <a:tr h="42841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7299900"/>
                  </a:ext>
                </a:extLst>
              </a:tr>
              <a:tr h="42841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7005285"/>
                  </a:ext>
                </a:extLst>
              </a:tr>
              <a:tr h="66800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 t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9/10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9/10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9/10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9/10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9/10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9/10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9/10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9/10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641414"/>
                  </a:ext>
                </a:extLst>
              </a:tr>
              <a:tr h="73946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 e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1/2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1/2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3/4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3/4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3/4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3/4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1/2</a:t>
                      </a:r>
                      <a:endParaRPr lang="ru-RU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1/2</a:t>
                      </a:r>
                      <a:endParaRPr lang="ru-RU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82793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4253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EC4308-4F27-3647-8D89-BB036A555A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Viterbi Algorithm</a:t>
            </a:r>
            <a:endParaRPr lang="ru-RU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886EC0-2975-8F4B-B66C-811091F8B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6328" y="1403858"/>
            <a:ext cx="6411344" cy="494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045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6B3DF08-F544-8A46-A98C-770AA3BFAE6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Viterbi Algorithm</a:t>
            </a:r>
            <a:endParaRPr lang="ru-R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1B6040-9646-6147-9BEC-E56957621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51" y="1346451"/>
            <a:ext cx="8022298" cy="523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4198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D25E7A5-09CA-AD44-AC47-3D230563FA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Viterbi Algorithm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A929280-072B-6C4F-9321-C3872E256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50" y="1182624"/>
            <a:ext cx="7884299" cy="508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693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0D492B-FF26-C24A-8F69-D80DE1C21E2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Viterbi Algorithm</a:t>
            </a:r>
            <a:endParaRPr lang="ru-R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5A1F85-3BAF-EC47-AC81-27AFF14031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181626"/>
            <a:ext cx="8180832" cy="537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23006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Revolution">
      <a:maj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Trebuchet MS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E9A4A7D20EA84CAA39F80EA2A19865" ma:contentTypeVersion="1" ma:contentTypeDescription="Create a new document." ma:contentTypeScope="" ma:versionID="4ed0c655cf5595f31b06ef1418ca28bf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4dcce58c87e9fcebab8021569449a8d0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3A1A37E-F8E3-427A-BCE9-B1DDB8B96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5E3C081-4081-47AD-A9A6-9F18F525DA1D}">
  <ds:schemaRefs>
    <ds:schemaRef ds:uri="http://purl.org/dc/terms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4883F0F-DE57-4ECA-B9BB-F22E8C5B5D8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21699</TotalTime>
  <Words>356</Words>
  <Application>Microsoft Macintosh PowerPoint</Application>
  <PresentationFormat>On-screen Show (4:3)</PresentationFormat>
  <Paragraphs>237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Arial Black</vt:lpstr>
      <vt:lpstr>Calibri</vt:lpstr>
      <vt:lpstr>Trebuchet MS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Canning</dc:creator>
  <cp:lastModifiedBy>Mariia Zueva</cp:lastModifiedBy>
  <cp:revision>1069</cp:revision>
  <cp:lastPrinted>2014-07-09T13:30:36Z</cp:lastPrinted>
  <dcterms:created xsi:type="dcterms:W3CDTF">2014-07-08T13:27:24Z</dcterms:created>
  <dcterms:modified xsi:type="dcterms:W3CDTF">2019-05-13T19:01:20Z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0x010100B0E9A4A7D20EA84CAA39F80EA2A19865</vt:lpwstr>
  </property>
</Properties>
</file>

<file path=docProps/thumbnail.jpeg>
</file>